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3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1BB0E6-9C99-4319-9054-833CB5455B92}"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339359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BB0E6-9C99-4319-9054-833CB5455B92}"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22666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BB0E6-9C99-4319-9054-833CB5455B92}"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38325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BB0E6-9C99-4319-9054-833CB5455B92}"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369981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BB0E6-9C99-4319-9054-833CB5455B92}"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37957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BB0E6-9C99-4319-9054-833CB5455B92}"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388823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1BB0E6-9C99-4319-9054-833CB5455B92}" type="datetimeFigureOut">
              <a:rPr lang="en-GB" smtClean="0"/>
              <a:t>25/07/2022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266854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1BB0E6-9C99-4319-9054-833CB5455B92}" type="datetimeFigureOut">
              <a:rPr lang="en-GB" smtClean="0"/>
              <a:t>25/07/2022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1086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BB0E6-9C99-4319-9054-833CB5455B92}" type="datetimeFigureOut">
              <a:rPr lang="en-GB" smtClean="0"/>
              <a:t>25/07/2022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20737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1BB0E6-9C99-4319-9054-833CB5455B92}"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21224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61BB0E6-9C99-4319-9054-833CB5455B92}"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559F18-9BC9-43E3-8119-4DB524817240}" type="slidenum">
              <a:rPr lang="en-GB" smtClean="0"/>
              <a:t>‹#›</a:t>
            </a:fld>
            <a:endParaRPr lang="en-GB"/>
          </a:p>
        </p:txBody>
      </p:sp>
    </p:spTree>
    <p:extLst>
      <p:ext uri="{BB962C8B-B14F-4D97-AF65-F5344CB8AC3E}">
        <p14:creationId xmlns:p14="http://schemas.microsoft.com/office/powerpoint/2010/main" val="104436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61BB0E6-9C99-4319-9054-833CB5455B92}" type="datetimeFigureOut">
              <a:rPr lang="en-GB" smtClean="0"/>
              <a:t>25/07/2022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8559F18-9BC9-43E3-8119-4DB524817240}" type="slidenum">
              <a:rPr lang="en-GB" smtClean="0"/>
              <a:t>‹#›</a:t>
            </a:fld>
            <a:endParaRPr lang="en-GB"/>
          </a:p>
        </p:txBody>
      </p:sp>
    </p:spTree>
    <p:extLst>
      <p:ext uri="{BB962C8B-B14F-4D97-AF65-F5344CB8AC3E}">
        <p14:creationId xmlns:p14="http://schemas.microsoft.com/office/powerpoint/2010/main" val="1654691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gov.uk/government/statistics/the-people-and-nature-survey-for-england-adult-data-y1q1-april-june-2020-experimental-statistics/the-people-and-nature-survey-for-england-adult-data-y1q1-april-june-2020-experimental-statistic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andrew.palmer@liverpool.ac.uk" TargetMode="Externa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2012EF-1DF2-4303-BE6D-D9DFD2D3C168}"/>
              </a:ext>
            </a:extLst>
          </p:cNvPr>
          <p:cNvSpPr txBox="1"/>
          <p:nvPr/>
        </p:nvSpPr>
        <p:spPr>
          <a:xfrm>
            <a:off x="162838" y="1134634"/>
            <a:ext cx="6360090" cy="707886"/>
          </a:xfrm>
          <a:prstGeom prst="rect">
            <a:avLst/>
          </a:prstGeom>
          <a:noFill/>
        </p:spPr>
        <p:txBody>
          <a:bodyPr wrap="square" rtlCol="0">
            <a:spAutoFit/>
          </a:bodyPr>
          <a:lstStyle/>
          <a:p>
            <a:r>
              <a:rPr lang="en-GB" sz="2000" dirty="0">
                <a:latin typeface="Arial Nova Cond" panose="020B0506020202020204" pitchFamily="34" charset="0"/>
              </a:rPr>
              <a:t>Motivations to visit green and natural spaces: how perceptions of ‘quality’ vary across different communities.</a:t>
            </a:r>
          </a:p>
        </p:txBody>
      </p:sp>
      <p:pic>
        <p:nvPicPr>
          <p:cNvPr id="1028" name="Picture 4" descr="The University of Liverpool">
            <a:extLst>
              <a:ext uri="{FF2B5EF4-FFF2-40B4-BE49-F238E27FC236}">
                <a16:creationId xmlns:a16="http://schemas.microsoft.com/office/drawing/2014/main" id="{4317F711-8377-4DD7-9D8C-AB639CAA8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03" y="266959"/>
            <a:ext cx="2372962" cy="602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RC+logo – SAVANT">
            <a:extLst>
              <a:ext uri="{FF2B5EF4-FFF2-40B4-BE49-F238E27FC236}">
                <a16:creationId xmlns:a16="http://schemas.microsoft.com/office/drawing/2014/main" id="{8F0916DB-67E3-4AFB-B00C-DB7B94021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893" y="266958"/>
            <a:ext cx="2368621" cy="6025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tural England - GOV.UK">
            <a:extLst>
              <a:ext uri="{FF2B5EF4-FFF2-40B4-BE49-F238E27FC236}">
                <a16:creationId xmlns:a16="http://schemas.microsoft.com/office/drawing/2014/main" id="{C01C0BCA-3105-40B7-B7BB-FAD26DDEF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943" y="209811"/>
            <a:ext cx="659720" cy="6597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7944FD3E-8718-4F8A-99B6-D9C1B28F6BDE}"/>
              </a:ext>
            </a:extLst>
          </p:cNvPr>
          <p:cNvCxnSpPr/>
          <p:nvPr/>
        </p:nvCxnSpPr>
        <p:spPr>
          <a:xfrm>
            <a:off x="162838" y="1002082"/>
            <a:ext cx="6526061" cy="0"/>
          </a:xfrm>
          <a:prstGeom prst="line">
            <a:avLst/>
          </a:prstGeom>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11EC68A4-E9B7-4F4B-AEFF-B03E801FEF64}"/>
              </a:ext>
            </a:extLst>
          </p:cNvPr>
          <p:cNvSpPr txBox="1"/>
          <p:nvPr/>
        </p:nvSpPr>
        <p:spPr>
          <a:xfrm>
            <a:off x="162838" y="2032467"/>
            <a:ext cx="3266162" cy="3647152"/>
          </a:xfrm>
          <a:prstGeom prst="rect">
            <a:avLst/>
          </a:prstGeom>
          <a:noFill/>
        </p:spPr>
        <p:txBody>
          <a:bodyPr wrap="square" rtlCol="0">
            <a:spAutoFit/>
          </a:bodyPr>
          <a:lstStyle/>
          <a:p>
            <a:pPr algn="just"/>
            <a:r>
              <a:rPr lang="en-GB" sz="1100" i="1" dirty="0">
                <a:latin typeface="Arial Nova Cond" panose="020B0506020202020204" pitchFamily="34" charset="0"/>
              </a:rPr>
              <a:t>Background</a:t>
            </a:r>
          </a:p>
          <a:p>
            <a:pPr algn="just"/>
            <a:r>
              <a:rPr lang="en-GB" sz="1100" dirty="0">
                <a:latin typeface="Arial Nova Cond" panose="020B0506020202020204" pitchFamily="34" charset="0"/>
              </a:rPr>
              <a:t>Spending time in nature is consistently associated with mental and physical wellbeing benefits</a:t>
            </a:r>
            <a:r>
              <a:rPr lang="en-GB" sz="1100" baseline="30000" dirty="0">
                <a:latin typeface="Arial Nova Cond" panose="020B0506020202020204" pitchFamily="34" charset="0"/>
              </a:rPr>
              <a:t>1</a:t>
            </a:r>
            <a:r>
              <a:rPr lang="en-GB" sz="1100" dirty="0">
                <a:latin typeface="Arial Nova Cond" panose="020B0506020202020204" pitchFamily="34" charset="0"/>
              </a:rPr>
              <a:t>. Yet access and engagement with green and natural spaces has been found to be unequal. Natural England illustrate stark trends showing that, among other groups, ethnic minorities visit less and have lower engagement with the natural environment</a:t>
            </a:r>
            <a:r>
              <a:rPr lang="en-GB" sz="1100" baseline="30000" dirty="0">
                <a:latin typeface="Arial Nova Cond" panose="020B0506020202020204" pitchFamily="34" charset="0"/>
              </a:rPr>
              <a:t>2</a:t>
            </a:r>
            <a:r>
              <a:rPr lang="en-GB" sz="1100" dirty="0">
                <a:latin typeface="Arial Nova Cond" panose="020B0506020202020204" pitchFamily="34" charset="0"/>
              </a:rPr>
              <a:t>. </a:t>
            </a:r>
          </a:p>
          <a:p>
            <a:pPr algn="just"/>
            <a:endParaRPr lang="en-GB" sz="1100" dirty="0">
              <a:latin typeface="Arial Nova Cond" panose="020B0506020202020204" pitchFamily="34" charset="0"/>
            </a:endParaRPr>
          </a:p>
          <a:p>
            <a:pPr algn="just"/>
            <a:r>
              <a:rPr lang="en-GB" sz="1100" dirty="0">
                <a:latin typeface="Arial Nova Cond" panose="020B0506020202020204" pitchFamily="34" charset="0"/>
              </a:rPr>
              <a:t>How people perceive the quality, accessibility, and inclusivity of greenspaces</a:t>
            </a:r>
            <a:r>
              <a:rPr lang="en-GB" sz="1100" baseline="30000" dirty="0">
                <a:latin typeface="Arial Nova Cond" panose="020B0506020202020204" pitchFamily="34" charset="0"/>
              </a:rPr>
              <a:t>3</a:t>
            </a:r>
            <a:r>
              <a:rPr lang="en-GB" sz="1100" dirty="0">
                <a:latin typeface="Arial Nova Cond" panose="020B0506020202020204" pitchFamily="34" charset="0"/>
              </a:rPr>
              <a:t>, along with various socioeconomic, social, and cultural factors, influence their engagement with the natural environment</a:t>
            </a:r>
            <a:r>
              <a:rPr lang="en-GB" sz="1100" baseline="30000" dirty="0">
                <a:latin typeface="Arial Nova Cond" panose="020B0506020202020204" pitchFamily="34" charset="0"/>
              </a:rPr>
              <a:t>4</a:t>
            </a:r>
            <a:r>
              <a:rPr lang="en-GB" sz="1100" dirty="0">
                <a:latin typeface="Arial Nova Cond" panose="020B0506020202020204" pitchFamily="34" charset="0"/>
              </a:rPr>
              <a:t>. This research project aims to </a:t>
            </a:r>
            <a:r>
              <a:rPr lang="en-US" sz="1100" dirty="0">
                <a:latin typeface="Arial Nova Cond" panose="020B0506020202020204" pitchFamily="34" charset="0"/>
              </a:rPr>
              <a:t>to understand the ways in which ethnicity and other contextual characteristics influence motivations to visit green and natural spaces, experiences of these spaces, and associated wellbeing benefits. This research is key to project partners Natural England and other bodies, planners and researchers seeking to improve and optimise greenspace and engage better with minority groups. </a:t>
            </a:r>
          </a:p>
        </p:txBody>
      </p:sp>
      <p:cxnSp>
        <p:nvCxnSpPr>
          <p:cNvPr id="13" name="Straight Connector 12">
            <a:extLst>
              <a:ext uri="{FF2B5EF4-FFF2-40B4-BE49-F238E27FC236}">
                <a16:creationId xmlns:a16="http://schemas.microsoft.com/office/drawing/2014/main" id="{B3C58F77-AE2D-4E68-A1BB-1EBDC30C90C5}"/>
              </a:ext>
            </a:extLst>
          </p:cNvPr>
          <p:cNvCxnSpPr/>
          <p:nvPr/>
        </p:nvCxnSpPr>
        <p:spPr>
          <a:xfrm>
            <a:off x="162838" y="1975071"/>
            <a:ext cx="6526061"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7736D056-7358-476C-8AA1-9A32C81707D2}"/>
              </a:ext>
            </a:extLst>
          </p:cNvPr>
          <p:cNvSpPr txBox="1"/>
          <p:nvPr/>
        </p:nvSpPr>
        <p:spPr>
          <a:xfrm>
            <a:off x="146056" y="5983724"/>
            <a:ext cx="3266162" cy="3139321"/>
          </a:xfrm>
          <a:prstGeom prst="rect">
            <a:avLst/>
          </a:prstGeom>
          <a:noFill/>
        </p:spPr>
        <p:txBody>
          <a:bodyPr wrap="square" rtlCol="0">
            <a:spAutoFit/>
          </a:bodyPr>
          <a:lstStyle/>
          <a:p>
            <a:r>
              <a:rPr lang="en-US" sz="1100" i="1" dirty="0">
                <a:latin typeface="Arial Nova Cond" panose="020B0506020202020204" pitchFamily="34" charset="0"/>
              </a:rPr>
              <a:t>Research Questions</a:t>
            </a:r>
          </a:p>
          <a:p>
            <a:pPr algn="just"/>
            <a:r>
              <a:rPr lang="en-US" sz="1100" dirty="0">
                <a:latin typeface="Arial Nova Cond" panose="020B0506020202020204" pitchFamily="34" charset="0"/>
              </a:rPr>
              <a:t>1. What are the motivations and constraints for individuals from ethnic minority backgrounds to use green and natural spaces as a resource for associated wellbeing benefits?</a:t>
            </a:r>
          </a:p>
          <a:p>
            <a:pPr algn="just"/>
            <a:endParaRPr lang="en-US" sz="1100" dirty="0">
              <a:latin typeface="Arial Nova Cond" panose="020B0506020202020204" pitchFamily="34" charset="0"/>
            </a:endParaRPr>
          </a:p>
          <a:p>
            <a:pPr algn="just"/>
            <a:r>
              <a:rPr lang="en-US" sz="1100" dirty="0">
                <a:latin typeface="Arial Nova Cond" panose="020B0506020202020204" pitchFamily="34" charset="0"/>
              </a:rPr>
              <a:t>2. What does quality mean in a broad sense, including environmental, cultural, and other place-based attributes, and what is meaningful for individuals from varying ethnic minority backgrounds?</a:t>
            </a:r>
          </a:p>
          <a:p>
            <a:pPr algn="just"/>
            <a:endParaRPr lang="en-US" sz="1100" dirty="0">
              <a:latin typeface="Arial Nova Cond" panose="020B0506020202020204" pitchFamily="34" charset="0"/>
            </a:endParaRPr>
          </a:p>
          <a:p>
            <a:pPr algn="just"/>
            <a:r>
              <a:rPr lang="en-US" sz="1100" dirty="0">
                <a:latin typeface="Arial Nova Cond" panose="020B0506020202020204" pitchFamily="34" charset="0"/>
              </a:rPr>
              <a:t>3. What factors shape perceptions of quality and choice of visitation to the natural environment?</a:t>
            </a:r>
          </a:p>
          <a:p>
            <a:pPr algn="just"/>
            <a:endParaRPr lang="en-US" sz="1100" dirty="0">
              <a:latin typeface="Arial Nova Cond" panose="020B0506020202020204" pitchFamily="34" charset="0"/>
            </a:endParaRPr>
          </a:p>
          <a:p>
            <a:pPr algn="just"/>
            <a:r>
              <a:rPr lang="en-US" sz="1100" dirty="0">
                <a:latin typeface="Arial Nova Cond" panose="020B0506020202020204" pitchFamily="34" charset="0"/>
              </a:rPr>
              <a:t>4. How can we improve planning and provision of quality green and natural spaces to optimise access to, the experience of, and benefits from these spaces for the greatest diversity of people?</a:t>
            </a:r>
          </a:p>
        </p:txBody>
      </p:sp>
      <p:sp>
        <p:nvSpPr>
          <p:cNvPr id="18" name="TextBox 17">
            <a:extLst>
              <a:ext uri="{FF2B5EF4-FFF2-40B4-BE49-F238E27FC236}">
                <a16:creationId xmlns:a16="http://schemas.microsoft.com/office/drawing/2014/main" id="{AE892165-913D-4C06-8528-815C6B393ABC}"/>
              </a:ext>
            </a:extLst>
          </p:cNvPr>
          <p:cNvSpPr txBox="1"/>
          <p:nvPr/>
        </p:nvSpPr>
        <p:spPr>
          <a:xfrm>
            <a:off x="3445782" y="4310915"/>
            <a:ext cx="3266162" cy="2292935"/>
          </a:xfrm>
          <a:prstGeom prst="rect">
            <a:avLst/>
          </a:prstGeom>
          <a:noFill/>
        </p:spPr>
        <p:txBody>
          <a:bodyPr wrap="square" rtlCol="0">
            <a:spAutoFit/>
          </a:bodyPr>
          <a:lstStyle/>
          <a:p>
            <a:r>
              <a:rPr lang="en-US" sz="1100" i="1" dirty="0">
                <a:latin typeface="Arial Nova Cond" panose="020B0506020202020204" pitchFamily="34" charset="0"/>
              </a:rPr>
              <a:t>Methods</a:t>
            </a:r>
          </a:p>
          <a:p>
            <a:pPr algn="just"/>
            <a:r>
              <a:rPr lang="en-US" sz="1100" dirty="0">
                <a:latin typeface="Arial Nova Cond" panose="020B0506020202020204" pitchFamily="34" charset="0"/>
              </a:rPr>
              <a:t>The project adopts participant-driven and culturally appropriate research methods to investigate and explore these phenomena with individuals from various ethnic backgrounds from in and around the city of Bristol. We aim for a diverse sample of participants to give voice to a breadth of different experiences and perspectives.  Participants will undertake a </a:t>
            </a:r>
            <a:r>
              <a:rPr lang="en-US" sz="1100">
                <a:latin typeface="Arial Nova Cond" panose="020B0506020202020204" pitchFamily="34" charset="0"/>
              </a:rPr>
              <a:t>flexible diary </a:t>
            </a:r>
            <a:r>
              <a:rPr lang="en-US" sz="1100" dirty="0">
                <a:latin typeface="Arial Nova Cond" panose="020B0506020202020204" pitchFamily="34" charset="0"/>
              </a:rPr>
              <a:t>task followed by an in-depth interview. A focus group will facilitate co-analysis and refinement in the latent phase of the research.</a:t>
            </a:r>
          </a:p>
          <a:p>
            <a:endParaRPr lang="en-US" sz="1100" dirty="0">
              <a:latin typeface="Arial Nova Cond" panose="020B0506020202020204" pitchFamily="34" charset="0"/>
            </a:endParaRPr>
          </a:p>
          <a:p>
            <a:endParaRPr lang="en-US" sz="1100" dirty="0">
              <a:latin typeface="Arial Nova Cond" panose="020B0506020202020204" pitchFamily="34" charset="0"/>
            </a:endParaRPr>
          </a:p>
        </p:txBody>
      </p:sp>
      <p:pic>
        <p:nvPicPr>
          <p:cNvPr id="15" name="Picture 14" descr="Young woman sitting in bench">
            <a:extLst>
              <a:ext uri="{FF2B5EF4-FFF2-40B4-BE49-F238E27FC236}">
                <a16:creationId xmlns:a16="http://schemas.microsoft.com/office/drawing/2014/main" id="{9EA62749-2F93-49CF-87E2-2E2D5132C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552" y="2107623"/>
            <a:ext cx="3106111" cy="2070741"/>
          </a:xfrm>
          <a:prstGeom prst="rect">
            <a:avLst/>
          </a:prstGeom>
        </p:spPr>
      </p:pic>
      <p:cxnSp>
        <p:nvCxnSpPr>
          <p:cNvPr id="23" name="Straight Connector 22">
            <a:extLst>
              <a:ext uri="{FF2B5EF4-FFF2-40B4-BE49-F238E27FC236}">
                <a16:creationId xmlns:a16="http://schemas.microsoft.com/office/drawing/2014/main" id="{323A41DB-8460-4284-967D-955E7FD8E036}"/>
              </a:ext>
            </a:extLst>
          </p:cNvPr>
          <p:cNvCxnSpPr>
            <a:cxnSpLocks/>
          </p:cNvCxnSpPr>
          <p:nvPr/>
        </p:nvCxnSpPr>
        <p:spPr>
          <a:xfrm>
            <a:off x="162837" y="5851172"/>
            <a:ext cx="318004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A39AEE37-9AE3-4B9E-9FC6-4DC36DB18A3C}"/>
              </a:ext>
            </a:extLst>
          </p:cNvPr>
          <p:cNvCxnSpPr>
            <a:cxnSpLocks/>
          </p:cNvCxnSpPr>
          <p:nvPr/>
        </p:nvCxnSpPr>
        <p:spPr>
          <a:xfrm>
            <a:off x="3488840" y="6400179"/>
            <a:ext cx="3180046" cy="0"/>
          </a:xfrm>
          <a:prstGeom prst="line">
            <a:avLst/>
          </a:prstGeom>
        </p:spPr>
        <p:style>
          <a:lnRef idx="1">
            <a:schemeClr val="accent6"/>
          </a:lnRef>
          <a:fillRef idx="0">
            <a:schemeClr val="accent6"/>
          </a:fillRef>
          <a:effectRef idx="0">
            <a:schemeClr val="accent6"/>
          </a:effectRef>
          <a:fontRef idx="minor">
            <a:schemeClr val="tx1"/>
          </a:fontRef>
        </p:style>
      </p:cxnSp>
      <p:sp>
        <p:nvSpPr>
          <p:cNvPr id="30" name="TextBox 29">
            <a:extLst>
              <a:ext uri="{FF2B5EF4-FFF2-40B4-BE49-F238E27FC236}">
                <a16:creationId xmlns:a16="http://schemas.microsoft.com/office/drawing/2014/main" id="{6BDD2911-1830-420E-8716-9E927FDAA9D0}"/>
              </a:ext>
            </a:extLst>
          </p:cNvPr>
          <p:cNvSpPr txBox="1"/>
          <p:nvPr/>
        </p:nvSpPr>
        <p:spPr>
          <a:xfrm>
            <a:off x="3441208" y="6400179"/>
            <a:ext cx="3266162" cy="2800767"/>
          </a:xfrm>
          <a:prstGeom prst="rect">
            <a:avLst/>
          </a:prstGeom>
          <a:noFill/>
        </p:spPr>
        <p:txBody>
          <a:bodyPr wrap="square" rtlCol="0">
            <a:spAutoFit/>
          </a:bodyPr>
          <a:lstStyle/>
          <a:p>
            <a:endParaRPr lang="en-US" sz="1100" i="1" dirty="0">
              <a:latin typeface="Arial Nova Cond" panose="020B0506020202020204" pitchFamily="34" charset="0"/>
            </a:endParaRPr>
          </a:p>
          <a:p>
            <a:pPr algn="just"/>
            <a:r>
              <a:rPr lang="en-US" sz="1100" dirty="0">
                <a:latin typeface="Arial Nova Cond" panose="020B0506020202020204" pitchFamily="34" charset="0"/>
              </a:rPr>
              <a:t>The project is part of an ESRC-funded PhD project in collaboration with Natural England. Outputs will include academic publications, stakeholder and policy webinars, conference presentation, public dissemination events and policy briefs.</a:t>
            </a:r>
          </a:p>
          <a:p>
            <a:endParaRPr lang="en-US" sz="1100" dirty="0">
              <a:latin typeface="Arial Nova Cond" panose="020B0506020202020204" pitchFamily="34" charset="0"/>
            </a:endParaRPr>
          </a:p>
          <a:p>
            <a:r>
              <a:rPr lang="en-US" sz="1100" dirty="0">
                <a:latin typeface="Arial Nova Cond" panose="020B0506020202020204" pitchFamily="34" charset="0"/>
              </a:rPr>
              <a:t>For further information please contact Andrew K Palmer at </a:t>
            </a:r>
            <a:r>
              <a:rPr lang="en-US" sz="1100" dirty="0">
                <a:latin typeface="Arial Nova Cond" panose="020B0506020202020204" pitchFamily="34" charset="0"/>
                <a:hlinkClick r:id="rId6"/>
              </a:rPr>
              <a:t>andrew.palmer@liverpool.ac.uk</a:t>
            </a:r>
            <a:endParaRPr lang="en-US" sz="1100" dirty="0">
              <a:latin typeface="Arial Nova Cond" panose="020B0506020202020204" pitchFamily="34" charset="0"/>
            </a:endParaRPr>
          </a:p>
          <a:p>
            <a:r>
              <a:rPr lang="en-US" sz="1100" dirty="0">
                <a:latin typeface="Arial Nova Cond" panose="020B0506020202020204" pitchFamily="34" charset="0"/>
              </a:rPr>
              <a:t>               </a:t>
            </a:r>
          </a:p>
          <a:p>
            <a:r>
              <a:rPr lang="en-US" sz="1100" dirty="0">
                <a:latin typeface="Arial Nova Cond" panose="020B0506020202020204" pitchFamily="34" charset="0"/>
              </a:rPr>
              <a:t>     @palmer_ak</a:t>
            </a:r>
          </a:p>
          <a:p>
            <a:endParaRPr lang="en-US" sz="1100" dirty="0">
              <a:latin typeface="Arial Nova Cond" panose="020B0506020202020204" pitchFamily="34" charset="0"/>
            </a:endParaRPr>
          </a:p>
          <a:p>
            <a:r>
              <a:rPr lang="en-US" sz="1100" dirty="0">
                <a:latin typeface="Arial Nova Cond" panose="020B0506020202020204" pitchFamily="34" charset="0"/>
              </a:rPr>
              <a:t>Project website: www.naturalspacesresearch.co.uk</a:t>
            </a:r>
          </a:p>
          <a:p>
            <a:endParaRPr lang="en-US" sz="1100" dirty="0">
              <a:latin typeface="Arial Nova Cond" panose="020B0506020202020204" pitchFamily="34" charset="0"/>
            </a:endParaRPr>
          </a:p>
          <a:p>
            <a:endParaRPr lang="en-US" sz="1100" dirty="0">
              <a:latin typeface="Arial Nova Cond" panose="020B0506020202020204" pitchFamily="34" charset="0"/>
            </a:endParaRPr>
          </a:p>
          <a:p>
            <a:endParaRPr lang="en-US" sz="1100" dirty="0">
              <a:latin typeface="Arial Nova Cond" panose="020B0506020202020204" pitchFamily="34" charset="0"/>
            </a:endParaRPr>
          </a:p>
        </p:txBody>
      </p:sp>
      <p:sp>
        <p:nvSpPr>
          <p:cNvPr id="25" name="TextBox 24">
            <a:extLst>
              <a:ext uri="{FF2B5EF4-FFF2-40B4-BE49-F238E27FC236}">
                <a16:creationId xmlns:a16="http://schemas.microsoft.com/office/drawing/2014/main" id="{E6190B00-0AD3-44BF-9C18-A8BA5EC9E9A9}"/>
              </a:ext>
            </a:extLst>
          </p:cNvPr>
          <p:cNvSpPr txBox="1"/>
          <p:nvPr/>
        </p:nvSpPr>
        <p:spPr>
          <a:xfrm>
            <a:off x="11670" y="9178824"/>
            <a:ext cx="6828395" cy="846386"/>
          </a:xfrm>
          <a:prstGeom prst="rect">
            <a:avLst/>
          </a:prstGeom>
          <a:noFill/>
        </p:spPr>
        <p:txBody>
          <a:bodyPr wrap="square" rtlCol="0">
            <a:spAutoFit/>
          </a:bodyPr>
          <a:lstStyle/>
          <a:p>
            <a:r>
              <a:rPr lang="en-US" sz="800" dirty="0">
                <a:latin typeface="Arial Nova Cond" panose="020B0506020202020204" pitchFamily="34" charset="0"/>
              </a:rPr>
              <a:t>References</a:t>
            </a:r>
          </a:p>
          <a:p>
            <a:r>
              <a:rPr lang="en-US" sz="800" baseline="30000" dirty="0">
                <a:latin typeface="Arial Nova Cond" panose="020B0506020202020204" pitchFamily="34" charset="0"/>
              </a:rPr>
              <a:t>1 </a:t>
            </a:r>
            <a:r>
              <a:rPr lang="en-US" sz="800" b="0" i="0" dirty="0">
                <a:solidFill>
                  <a:srgbClr val="222222"/>
                </a:solidFill>
                <a:effectLst/>
                <a:latin typeface="Arial Nova Cond" panose="020B0506020202020204" pitchFamily="34" charset="0"/>
              </a:rPr>
              <a:t>Nguyen et al. (2021) </a:t>
            </a:r>
            <a:r>
              <a:rPr lang="en-US" sz="800" b="0" i="1" dirty="0">
                <a:solidFill>
                  <a:srgbClr val="222222"/>
                </a:solidFill>
                <a:effectLst/>
                <a:latin typeface="Arial Nova Cond" panose="020B0506020202020204" pitchFamily="34" charset="0"/>
              </a:rPr>
              <a:t>International journal of environmental research and public health</a:t>
            </a:r>
            <a:r>
              <a:rPr lang="en-US" sz="800" b="0" i="0" dirty="0">
                <a:solidFill>
                  <a:srgbClr val="222222"/>
                </a:solidFill>
                <a:effectLst/>
                <a:latin typeface="Arial Nova Cond" panose="020B0506020202020204" pitchFamily="34" charset="0"/>
              </a:rPr>
              <a:t>, </a:t>
            </a:r>
            <a:r>
              <a:rPr lang="en-US" sz="800" b="0" i="1" dirty="0">
                <a:solidFill>
                  <a:srgbClr val="222222"/>
                </a:solidFill>
                <a:effectLst/>
                <a:latin typeface="Arial Nova Cond" panose="020B0506020202020204" pitchFamily="34" charset="0"/>
              </a:rPr>
              <a:t>18</a:t>
            </a:r>
            <a:r>
              <a:rPr lang="en-US" sz="800" b="0" i="0" dirty="0">
                <a:solidFill>
                  <a:srgbClr val="222222"/>
                </a:solidFill>
                <a:effectLst/>
                <a:latin typeface="Arial Nova Cond" panose="020B0506020202020204" pitchFamily="34" charset="0"/>
              </a:rPr>
              <a:t>(21), 11028.</a:t>
            </a:r>
            <a:r>
              <a:rPr lang="en-US" sz="800" baseline="30000" dirty="0">
                <a:latin typeface="Arial Nova Cond" panose="020B0506020202020204" pitchFamily="34" charset="0"/>
              </a:rPr>
              <a:t>2</a:t>
            </a:r>
            <a:r>
              <a:rPr lang="en-US" sz="800" dirty="0">
                <a:latin typeface="Arial Nova Cond" panose="020B0506020202020204" pitchFamily="34" charset="0"/>
              </a:rPr>
              <a:t> </a:t>
            </a:r>
            <a:r>
              <a:rPr lang="en-US" sz="800" dirty="0">
                <a:latin typeface="Arial Nova Cond" panose="020B0506020202020204" pitchFamily="34" charset="0"/>
                <a:hlinkClick r:id="rId7"/>
              </a:rPr>
              <a:t>https://www.gov.uk/government/statistics/the-people-and-nature-survey-for-england-adult-data-y1q1-april-june-2020-experimental-statistics/the-people-and-nature-survey-for-england-adult-data-y1q1-april-june-2020-experimental-statistics</a:t>
            </a:r>
            <a:r>
              <a:rPr lang="en-US" sz="800" dirty="0">
                <a:latin typeface="Arial Nova Cond" panose="020B0506020202020204" pitchFamily="34" charset="0"/>
              </a:rPr>
              <a:t> </a:t>
            </a:r>
            <a:r>
              <a:rPr lang="en-US" sz="800" baseline="30000" dirty="0">
                <a:latin typeface="Arial Nova Cond" panose="020B0506020202020204" pitchFamily="34" charset="0"/>
              </a:rPr>
              <a:t>3 </a:t>
            </a:r>
            <a:r>
              <a:rPr lang="en-US" sz="800" b="0" i="0" dirty="0">
                <a:solidFill>
                  <a:srgbClr val="222222"/>
                </a:solidFill>
                <a:effectLst/>
                <a:latin typeface="Arial Nova Cond" panose="020B0506020202020204" pitchFamily="34" charset="0"/>
              </a:rPr>
              <a:t>Edwards &amp; Larson (2022) </a:t>
            </a:r>
            <a:r>
              <a:rPr lang="en-US" sz="800" b="0" i="1" dirty="0">
                <a:solidFill>
                  <a:srgbClr val="222222"/>
                </a:solidFill>
                <a:effectLst/>
                <a:latin typeface="Arial Nova Cond" panose="020B0506020202020204" pitchFamily="34" charset="0"/>
              </a:rPr>
              <a:t>Landscape and Urban Planning</a:t>
            </a:r>
            <a:r>
              <a:rPr lang="en-US" sz="800" b="0" i="0" dirty="0">
                <a:solidFill>
                  <a:srgbClr val="222222"/>
                </a:solidFill>
                <a:effectLst/>
                <a:latin typeface="Arial Nova Cond" panose="020B0506020202020204" pitchFamily="34" charset="0"/>
              </a:rPr>
              <a:t>, </a:t>
            </a:r>
            <a:r>
              <a:rPr lang="en-US" sz="800" b="0" i="1" dirty="0">
                <a:solidFill>
                  <a:srgbClr val="222222"/>
                </a:solidFill>
                <a:effectLst/>
                <a:latin typeface="Arial Nova Cond" panose="020B0506020202020204" pitchFamily="34" charset="0"/>
              </a:rPr>
              <a:t>221</a:t>
            </a:r>
            <a:r>
              <a:rPr lang="en-US" sz="800" b="0" i="0" dirty="0">
                <a:solidFill>
                  <a:srgbClr val="222222"/>
                </a:solidFill>
                <a:effectLst/>
                <a:latin typeface="Arial Nova Cond" panose="020B0506020202020204" pitchFamily="34" charset="0"/>
              </a:rPr>
              <a:t>, 104361.</a:t>
            </a:r>
            <a:r>
              <a:rPr lang="en-US" sz="800" baseline="30000" dirty="0">
                <a:latin typeface="Arial Nova Cond" panose="020B0506020202020204" pitchFamily="34" charset="0"/>
              </a:rPr>
              <a:t>4 </a:t>
            </a:r>
            <a:r>
              <a:rPr lang="en-US" sz="800" b="0" i="0" dirty="0">
                <a:solidFill>
                  <a:srgbClr val="222222"/>
                </a:solidFill>
                <a:effectLst/>
                <a:latin typeface="Arial Nova Cond" panose="020B0506020202020204" pitchFamily="34" charset="0"/>
              </a:rPr>
              <a:t>Wilkerson, et al. (2018) </a:t>
            </a:r>
            <a:r>
              <a:rPr lang="en-US" sz="800" b="0" i="1" dirty="0">
                <a:solidFill>
                  <a:srgbClr val="222222"/>
                </a:solidFill>
                <a:effectLst/>
                <a:latin typeface="Arial Nova Cond" panose="020B0506020202020204" pitchFamily="34" charset="0"/>
              </a:rPr>
              <a:t>Ecosystem Services</a:t>
            </a:r>
            <a:r>
              <a:rPr lang="en-US" sz="800" b="0" i="0" dirty="0">
                <a:solidFill>
                  <a:srgbClr val="222222"/>
                </a:solidFill>
                <a:effectLst/>
                <a:latin typeface="Arial Nova Cond" panose="020B0506020202020204" pitchFamily="34" charset="0"/>
              </a:rPr>
              <a:t>, </a:t>
            </a:r>
            <a:r>
              <a:rPr lang="en-US" sz="800" b="0" i="1" dirty="0">
                <a:solidFill>
                  <a:srgbClr val="222222"/>
                </a:solidFill>
                <a:effectLst/>
                <a:latin typeface="Arial Nova Cond" panose="020B0506020202020204" pitchFamily="34" charset="0"/>
              </a:rPr>
              <a:t>31</a:t>
            </a:r>
            <a:r>
              <a:rPr lang="en-US" sz="800" b="0" i="0" dirty="0">
                <a:solidFill>
                  <a:srgbClr val="222222"/>
                </a:solidFill>
                <a:effectLst/>
                <a:latin typeface="Arial Nova Cond" panose="020B0506020202020204" pitchFamily="34" charset="0"/>
              </a:rPr>
              <a:t>, 102-110.</a:t>
            </a:r>
            <a:endParaRPr lang="en-US" sz="800" baseline="30000" dirty="0">
              <a:latin typeface="Arial Nova Cond" panose="020B0506020202020204" pitchFamily="34" charset="0"/>
            </a:endParaRPr>
          </a:p>
          <a:p>
            <a:endParaRPr lang="en-GB" sz="900" dirty="0"/>
          </a:p>
        </p:txBody>
      </p:sp>
      <p:cxnSp>
        <p:nvCxnSpPr>
          <p:cNvPr id="33" name="Straight Connector 32">
            <a:extLst>
              <a:ext uri="{FF2B5EF4-FFF2-40B4-BE49-F238E27FC236}">
                <a16:creationId xmlns:a16="http://schemas.microsoft.com/office/drawing/2014/main" id="{90ADEBC7-B337-4869-ADF5-8835355A0DBF}"/>
              </a:ext>
            </a:extLst>
          </p:cNvPr>
          <p:cNvCxnSpPr/>
          <p:nvPr/>
        </p:nvCxnSpPr>
        <p:spPr>
          <a:xfrm>
            <a:off x="61602" y="9123045"/>
            <a:ext cx="6526061" cy="0"/>
          </a:xfrm>
          <a:prstGeom prst="line">
            <a:avLst/>
          </a:prstGeom>
        </p:spPr>
        <p:style>
          <a:lnRef idx="1">
            <a:schemeClr val="accent6"/>
          </a:lnRef>
          <a:fillRef idx="0">
            <a:schemeClr val="accent6"/>
          </a:fillRef>
          <a:effectRef idx="0">
            <a:schemeClr val="accent6"/>
          </a:effectRef>
          <a:fontRef idx="minor">
            <a:schemeClr val="tx1"/>
          </a:fontRef>
        </p:style>
      </p:cxnSp>
      <p:pic>
        <p:nvPicPr>
          <p:cNvPr id="1026" name="Picture 2" descr="See the source image">
            <a:extLst>
              <a:ext uri="{FF2B5EF4-FFF2-40B4-BE49-F238E27FC236}">
                <a16:creationId xmlns:a16="http://schemas.microsoft.com/office/drawing/2014/main" id="{23D53F34-FDE6-45B5-A350-5E5B31B8CC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8779" y="8116429"/>
            <a:ext cx="199822" cy="17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456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503</Words>
  <Application>Microsoft Office PowerPoint</Application>
  <PresentationFormat>A4 Paper (210x297 mm)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 Cond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Motivations to visit research</dc:title>
  <dc:creator>Palmer, Andrew [akpalmer]</dc:creator>
  <cp:lastModifiedBy>Palmer, Andrew [akpalmer]</cp:lastModifiedBy>
  <cp:revision>2</cp:revision>
  <dcterms:created xsi:type="dcterms:W3CDTF">2022-04-19T08:46:00Z</dcterms:created>
  <dcterms:modified xsi:type="dcterms:W3CDTF">2022-07-25T10:31:18Z</dcterms:modified>
</cp:coreProperties>
</file>